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2" r:id="rId3"/>
    <p:sldId id="278" r:id="rId4"/>
    <p:sldId id="279" r:id="rId5"/>
    <p:sldId id="280" r:id="rId6"/>
    <p:sldId id="281" r:id="rId7"/>
    <p:sldId id="288" r:id="rId8"/>
    <p:sldId id="282" r:id="rId9"/>
    <p:sldId id="284" r:id="rId10"/>
    <p:sldId id="285" r:id="rId11"/>
    <p:sldId id="286" r:id="rId12"/>
    <p:sldId id="28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54317"/>
    <a:srgbClr val="1A6613"/>
    <a:srgbClr val="DFBD17"/>
    <a:srgbClr val="FFBA03"/>
    <a:srgbClr val="ECB409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235" autoAdjust="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B9F0CED-7E24-BF4C-9217-89A85EA4613D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02E9CC9B-1844-7749-A6D1-3AF634BC8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94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A491313-BF83-BC4F-87DA-A29417CF61EE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2310910-2610-F946-B908-1B939B60B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10910-2610-F946-B908-1B939B60B29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4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roll_GrnDuo copy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" t="8025" r="139" b="24075"/>
          <a:stretch>
            <a:fillRect/>
          </a:stretch>
        </p:blipFill>
        <p:spPr bwMode="auto">
          <a:xfrm>
            <a:off x="0" y="-7938"/>
            <a:ext cx="91440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rgbClr val="FFBA03">
              <a:alpha val="66000"/>
            </a:srgb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84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85800" y="533400"/>
            <a:ext cx="76200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1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00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6613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054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BD17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l">
              <a:defRPr sz="2000" b="0" cap="all" spc="150" baseline="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2765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9099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Johnson-Center_Architecural_Detai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0"/>
            <a:ext cx="8875712" cy="6858000"/>
          </a:xfrm>
          <a:prstGeom prst="rect">
            <a:avLst/>
          </a:prstGeom>
          <a:solidFill>
            <a:schemeClr val="accent5"/>
          </a:solidFill>
          <a:ln w="25400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6739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89750"/>
          </a:xfrm>
          <a:prstGeom prst="rect">
            <a:avLst/>
          </a:prstGeom>
          <a:solidFill>
            <a:srgbClr val="DFBD17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 descr="Bull Run_Architecural_Detai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33"/>
            <a:ext cx="7086600" cy="6935822"/>
          </a:xfrm>
          <a:prstGeom prst="rect">
            <a:avLst/>
          </a:prstGeom>
        </p:spPr>
      </p:pic>
      <p:sp>
        <p:nvSpPr>
          <p:cNvPr id="8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6809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89750"/>
          </a:xfrm>
          <a:prstGeom prst="rect">
            <a:avLst/>
          </a:prstGeom>
          <a:solidFill>
            <a:schemeClr val="tx2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 descr="Founder's Hall_Architecural Detail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63"/>
          <a:stretch/>
        </p:blipFill>
        <p:spPr>
          <a:xfrm>
            <a:off x="3733800" y="0"/>
            <a:ext cx="5410200" cy="6890412"/>
          </a:xfrm>
          <a:prstGeom prst="rect">
            <a:avLst/>
          </a:prstGeom>
        </p:spPr>
      </p:pic>
      <p:sp>
        <p:nvSpPr>
          <p:cNvPr id="8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586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0826017.jpg"/>
          <p:cNvPicPr>
            <a:picLocks noChangeAspect="1"/>
          </p:cNvPicPr>
          <p:nvPr userDrawn="1"/>
        </p:nvPicPr>
        <p:blipFill rotWithShape="1"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8" b="13677"/>
          <a:stretch/>
        </p:blipFill>
        <p:spPr>
          <a:xfrm>
            <a:off x="0" y="0"/>
            <a:ext cx="9144000" cy="4648200"/>
          </a:xfrm>
          <a:prstGeom prst="rect">
            <a:avLst/>
          </a:prstGeom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rgbClr val="FFBA03">
              <a:alpha val="66000"/>
            </a:srgb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06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404245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1" b="6737"/>
          <a:stretch>
            <a:fillRect/>
          </a:stretch>
        </p:blipFill>
        <p:spPr bwMode="auto">
          <a:xfrm>
            <a:off x="0" y="0"/>
            <a:ext cx="91440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tx2">
              <a:alpha val="66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204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3110858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1" b="12827"/>
          <a:stretch>
            <a:fillRect/>
          </a:stretch>
        </p:blipFill>
        <p:spPr bwMode="auto">
          <a:xfrm>
            <a:off x="0" y="0"/>
            <a:ext cx="91440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tx1">
              <a:alpha val="66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21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3011573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0" b="3087"/>
          <a:stretch>
            <a:fillRect/>
          </a:stretch>
        </p:blipFill>
        <p:spPr bwMode="auto">
          <a:xfrm>
            <a:off x="0" y="0"/>
            <a:ext cx="91440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4">
              <a:lumMod val="50000"/>
              <a:alpha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179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05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endParaRPr lang="en-US" dirty="0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810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w/single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1066800"/>
            <a:ext cx="8077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5699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w/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1066800"/>
            <a:ext cx="3886200" cy="5029200"/>
          </a:xfrm>
        </p:spPr>
        <p:txBody>
          <a:bodyPr spcCol="0"/>
          <a:lstStyle>
            <a:lvl1pPr>
              <a:defRPr sz="1400"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495800" y="1066800"/>
            <a:ext cx="3886200" cy="5029200"/>
          </a:xfrm>
        </p:spPr>
        <p:txBody>
          <a:bodyPr spcCol="0"/>
          <a:lstStyle>
            <a:lvl1pPr>
              <a:defRPr sz="1400"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8"/>
          <p:cNvSpPr>
            <a:spLocks noGrp="1"/>
          </p:cNvSpPr>
          <p:nvPr>
            <p:ph type="body" sz="quarter" idx="16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84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4800" y="4343400"/>
            <a:ext cx="8077200" cy="1981200"/>
          </a:xfrm>
        </p:spPr>
        <p:txBody>
          <a:bodyPr numCol="3"/>
          <a:lstStyle>
            <a:lvl1pPr>
              <a:defRPr baseline="0"/>
            </a:lvl1pPr>
            <a:lvl2pPr marL="0" indent="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04800" y="838200"/>
            <a:ext cx="8077200" cy="3200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8"/>
          <p:cNvSpPr>
            <a:spLocks noGrp="1"/>
          </p:cNvSpPr>
          <p:nvPr>
            <p:ph type="body" sz="quarter" idx="15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91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tx1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381000"/>
            <a:ext cx="8001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4"/>
          <p:cNvSpPr txBox="1">
            <a:spLocks/>
          </p:cNvSpPr>
          <p:nvPr/>
        </p:nvSpPr>
        <p:spPr>
          <a:xfrm>
            <a:off x="4648200" y="6477000"/>
            <a:ext cx="3733800" cy="304800"/>
          </a:xfrm>
          <a:prstGeom prst="rect">
            <a:avLst/>
          </a:prstGeom>
        </p:spPr>
        <p:txBody>
          <a:bodyPr rIns="0"/>
          <a:lstStyle>
            <a:lvl1pPr marL="0" algn="l" rtl="0" latinLnBrk="0">
              <a:defRPr sz="900" kern="1200" cap="all" spc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spc="150" dirty="0">
                <a:solidFill>
                  <a:srgbClr val="000000"/>
                </a:solidFill>
              </a:rPr>
              <a:t>GEORGE MASON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4" r:id="rId9"/>
    <p:sldLayoutId id="2147483728" r:id="rId10"/>
    <p:sldLayoutId id="2147483712" r:id="rId11"/>
    <p:sldLayoutId id="2147483725" r:id="rId12"/>
    <p:sldLayoutId id="2147483726" r:id="rId13"/>
    <p:sldLayoutId id="2147483727" r:id="rId14"/>
    <p:sldLayoutId id="2147483713" r:id="rId15"/>
    <p:sldLayoutId id="2147483717" r:id="rId16"/>
    <p:sldLayoutId id="2147483724" r:id="rId1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small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  <a:extLst/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1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1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jobs.gmu.ed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ers.gmu.edu/students/find-job-or-internship/campus-job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915400" cy="819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j-ea"/>
                <a:cs typeface="+mj-cs"/>
              </a:rPr>
              <a:t>On-Campus Employment For J-1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5715000" cy="704850"/>
          </a:xfrm>
        </p:spPr>
        <p:txBody>
          <a:bodyPr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altLang="en-US" sz="5100" dirty="0">
                <a:latin typeface="+mj-lt"/>
              </a:rPr>
              <a:t>International Programs and Services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100" dirty="0">
                <a:latin typeface="+mj-lt"/>
              </a:rPr>
              <a:t>Social security number (SSN)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marL="57150" indent="0">
              <a:defRPr/>
            </a:pPr>
            <a:endParaRPr lang="en-US" altLang="en-US" sz="800" dirty="0">
              <a:solidFill>
                <a:srgbClr val="000000"/>
              </a:solidFill>
            </a:endParaRPr>
          </a:p>
          <a:p>
            <a:pPr marL="57150" indent="0"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You must have a SSN </a:t>
            </a:r>
            <a:r>
              <a:rPr lang="en-US" altLang="en-US" sz="2400" b="1" dirty="0">
                <a:solidFill>
                  <a:srgbClr val="000000"/>
                </a:solidFill>
              </a:rPr>
              <a:t>BEFORE</a:t>
            </a:r>
            <a:r>
              <a:rPr lang="en-US" altLang="en-US" sz="2400" dirty="0">
                <a:solidFill>
                  <a:srgbClr val="000000"/>
                </a:solidFill>
              </a:rPr>
              <a:t> you can start working</a:t>
            </a:r>
          </a:p>
          <a:p>
            <a:pPr marL="57150" indent="0"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57150" indent="0">
              <a:defRPr/>
            </a:pPr>
            <a:r>
              <a:rPr lang="en-US" sz="2400" dirty="0">
                <a:solidFill>
                  <a:srgbClr val="000000"/>
                </a:solidFill>
              </a:rPr>
              <a:t>Visit the Social Security Administration office with the following items:</a:t>
            </a:r>
          </a:p>
          <a:p>
            <a:pPr marL="57150" indent="0">
              <a:defRPr/>
            </a:pPr>
            <a:endParaRPr lang="en-US" sz="12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dirty="0">
                <a:solidFill>
                  <a:srgbClr val="000000"/>
                </a:solidFill>
              </a:rPr>
              <a:t>Passport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dirty="0">
                <a:solidFill>
                  <a:srgbClr val="000000"/>
                </a:solidFill>
              </a:rPr>
              <a:t>Visa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dirty="0">
                <a:solidFill>
                  <a:srgbClr val="000000"/>
                </a:solidFill>
              </a:rPr>
              <a:t>DS-2019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dirty="0">
                <a:solidFill>
                  <a:srgbClr val="000000"/>
                </a:solidFill>
              </a:rPr>
              <a:t>I-94 Arrival/Departure Record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dirty="0">
                <a:solidFill>
                  <a:srgbClr val="000000"/>
                </a:solidFill>
              </a:rPr>
              <a:t>On-Campus Employment Certification Form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dirty="0">
                <a:solidFill>
                  <a:srgbClr val="000000"/>
                </a:solidFill>
              </a:rPr>
              <a:t>Enrollment Verification form</a:t>
            </a:r>
          </a:p>
          <a:p>
            <a:pPr marL="0" indent="0"/>
            <a:endParaRPr lang="en-US" sz="1200" dirty="0">
              <a:solidFill>
                <a:srgbClr val="000000"/>
              </a:solidFill>
            </a:endParaRPr>
          </a:p>
          <a:p>
            <a:pPr marL="0" indent="0"/>
            <a:r>
              <a:rPr lang="en-US" sz="2400" dirty="0">
                <a:solidFill>
                  <a:srgbClr val="000000"/>
                </a:solidFill>
              </a:rPr>
              <a:t>For more details, go to www. </a:t>
            </a:r>
            <a:r>
              <a:rPr lang="en-US" sz="2400" dirty="0" err="1">
                <a:solidFill>
                  <a:srgbClr val="000000"/>
                </a:solidFill>
              </a:rPr>
              <a:t>oips.gmu.edu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96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100" dirty="0">
                <a:latin typeface="+mj-lt"/>
              </a:rPr>
              <a:t>Form I-9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marL="57150" indent="0">
              <a:defRPr/>
            </a:pPr>
            <a:endParaRPr lang="en-US" altLang="en-US" sz="800" dirty="0">
              <a:solidFill>
                <a:srgbClr val="000000"/>
              </a:solidFill>
            </a:endParaRPr>
          </a:p>
          <a:p>
            <a:pPr eaLnBrk="0" hangingPunct="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When you begin work, you and your employer must complete a form entitled “Employment Eligibility Verification” (IRS Form I-9) which verifies your eligibility to work in the U.S. </a:t>
            </a:r>
          </a:p>
          <a:p>
            <a:pPr eaLnBrk="0" hangingPunct="0"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After you have completed the form I-9 and applied for a SSN, you must visit the International Tax Office located at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Merten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Hall, room 4422 on the Fairfax campus.  Don’t forget to </a:t>
            </a:r>
            <a:r>
              <a:rPr lang="en-US" sz="2400" dirty="0">
                <a:solidFill>
                  <a:srgbClr val="000000"/>
                </a:solidFill>
              </a:rPr>
              <a:t>bring your passport, I-94 record, DS-2019 and SSN or the letter from the SSA stating that you applied for your SSN</a:t>
            </a: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292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100" dirty="0">
                <a:latin typeface="+mj-lt"/>
              </a:rPr>
              <a:t>Questions?</a:t>
            </a: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marL="0" indent="0" eaLnBrk="0" hangingPunct="0"/>
            <a:endParaRPr lang="en-US" sz="800" dirty="0">
              <a:solidFill>
                <a:srgbClr val="000000"/>
              </a:solidFill>
            </a:endParaRPr>
          </a:p>
          <a:p>
            <a:pPr marL="0" indent="0" eaLnBrk="0" hangingPunct="0"/>
            <a:r>
              <a:rPr lang="en-US" sz="2400" dirty="0">
                <a:solidFill>
                  <a:srgbClr val="000000"/>
                </a:solidFill>
              </a:rPr>
              <a:t>If you need further assistance or have questions, please visit OIPS during walk-in hours or contact your J-1 advisors</a:t>
            </a:r>
          </a:p>
          <a:p>
            <a:pPr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marL="800100" lvl="1" indent="-342900">
              <a:buFont typeface="Arial"/>
              <a:buChar char="•"/>
              <a:defRPr/>
            </a:pPr>
            <a:r>
              <a:rPr lang="en-US" altLang="en-US" sz="2200" dirty="0"/>
              <a:t>International Advisors – Irina </a:t>
            </a:r>
            <a:r>
              <a:rPr lang="en-US" altLang="en-US" sz="2200" dirty="0" err="1"/>
              <a:t>Chizhova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ichizhov@gmu.edu</a:t>
            </a:r>
            <a:r>
              <a:rPr lang="en-US" altLang="en-US" sz="2200" dirty="0"/>
              <a:t>) and Christine </a:t>
            </a:r>
            <a:r>
              <a:rPr lang="en-US" altLang="en-US" sz="2200" dirty="0" err="1"/>
              <a:t>Bodziak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cbodziak@gmu.edu</a:t>
            </a:r>
            <a:r>
              <a:rPr lang="en-US" altLang="en-US" sz="2200" dirty="0"/>
              <a:t>)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200" dirty="0"/>
              <a:t>Walk-in hours: Tuesday, Wednesday, Thursday, 2pm – 4pm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200" dirty="0"/>
              <a:t>Appointments: Call the OIPS front desk at (703) 993.2970</a:t>
            </a: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661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100" dirty="0">
                <a:latin typeface="+mj-lt"/>
              </a:rPr>
              <a:t>Introduction</a:t>
            </a:r>
            <a:endParaRPr lang="en-US" sz="51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487680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800" spc="45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600" spc="45" dirty="0">
                <a:solidFill>
                  <a:srgbClr val="000000"/>
                </a:solidFill>
                <a:ea typeface="Calibri" panose="020F0502020204030204" pitchFamily="34" charset="0"/>
              </a:rPr>
              <a:t>In this workshop, you will review: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1200" spc="45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spc="45" dirty="0">
                <a:ea typeface="Calibri" panose="020F0502020204030204" pitchFamily="34" charset="0"/>
              </a:rPr>
              <a:t>What types of employment are permitted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spc="45" dirty="0">
                <a:ea typeface="Calibri" panose="020F0502020204030204" pitchFamily="34" charset="0"/>
              </a:rPr>
              <a:t>When you can work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spc="45" dirty="0">
                <a:ea typeface="Calibri" panose="020F0502020204030204" pitchFamily="34" charset="0"/>
              </a:rPr>
              <a:t>How many hours you can work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spc="45" dirty="0">
                <a:ea typeface="Calibri" panose="020F0502020204030204" pitchFamily="34" charset="0"/>
              </a:rPr>
              <a:t>Where you can find job listings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spc="45" dirty="0">
                <a:ea typeface="Calibri" panose="020F0502020204030204" pitchFamily="34" charset="0"/>
              </a:rPr>
              <a:t>What permission you need before you begin work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spc="45" dirty="0">
                <a:ea typeface="Calibri" panose="020F0502020204030204" pitchFamily="34" charset="0"/>
              </a:rPr>
              <a:t>Where you can work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spc="45" dirty="0">
              <a:solidFill>
                <a:srgbClr val="054317"/>
              </a:solidFill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100" dirty="0">
                <a:latin typeface="+mj-lt"/>
              </a:rPr>
              <a:t>Overview of Employment</a:t>
            </a:r>
            <a:endParaRPr lang="en-US" sz="51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spc="45" dirty="0">
                <a:solidFill>
                  <a:srgbClr val="000000"/>
                </a:solidFill>
                <a:ea typeface="Calibri" panose="020F0502020204030204" pitchFamily="34" charset="0"/>
              </a:rPr>
              <a:t>Employment is work performed or services provided in exchange for money, tuition, fees, books, supplies, room, or any other benefit (such as training).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On-campus employment is defined as work that is performed on one of the campuses of GMU for GMU or for a storefront business that serves GMU students.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On-campus jobs may be unrelated to your major of study. That means that you are permitted to work for on-campus contractors such as Mason Dining or the Bookstore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spc="45" dirty="0">
                <a:solidFill>
                  <a:srgbClr val="000000"/>
                </a:solidFill>
                <a:ea typeface="Calibri" panose="020F0502020204030204" pitchFamily="34" charset="0"/>
              </a:rPr>
              <a:t>J-1 visa students must first obtain approval for on-campus employment from one of the J-1 advisors who represents the J-1 program at George Mason University and issues the Form DS-2019 </a:t>
            </a:r>
          </a:p>
          <a:p>
            <a:pPr marL="0" indent="0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100" dirty="0">
                <a:latin typeface="+mj-lt"/>
              </a:rPr>
              <a:t>Eligibility criteria</a:t>
            </a:r>
            <a:endParaRPr lang="en-US" sz="51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600" dirty="0">
              <a:solidFill>
                <a:srgbClr val="00000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J-1 students are eligible for on-campus employment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To be eligible for on-campus employment: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800" dirty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dirty="0"/>
              <a:t>You must be in good academic standing</a:t>
            </a:r>
          </a:p>
          <a:p>
            <a:pPr marL="85725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dirty="0"/>
              <a:t>You must be enrolled in a full course of study</a:t>
            </a:r>
          </a:p>
          <a:p>
            <a:pPr marL="85725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400" dirty="0"/>
              <a:t>You must request permission in writing from a J-1 advisor to work on campus (On-Campus Employment Certification Form)</a:t>
            </a:r>
          </a:p>
        </p:txBody>
      </p:sp>
    </p:spTree>
    <p:extLst>
      <p:ext uri="{BB962C8B-B14F-4D97-AF65-F5344CB8AC3E}">
        <p14:creationId xmlns:p14="http://schemas.microsoft.com/office/powerpoint/2010/main" val="124179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100" dirty="0">
                <a:latin typeface="+mj-lt"/>
              </a:rPr>
              <a:t>Maximum length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You can start on-campus employment from the start date of your J-1 program indicated on your DS-2019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You can work no more than 20 hours per week, except during official school breaks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On-campus employment can be approved for up to 12 months at a time 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REMEMBER TO SEEK NEW APPROVAL AFTER 12 MONTHS or if you extend your program!</a:t>
            </a:r>
          </a:p>
          <a:p>
            <a:pPr marL="85725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/>
            </a:pPr>
            <a:endParaRPr lang="en-US" sz="2400" dirty="0"/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316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100" dirty="0">
                <a:latin typeface="+mj-lt"/>
              </a:rPr>
              <a:t>Job listings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hangingPunct="0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Students earning a degree at GMU have access to Handshake where most on-campus jobs are posted. </a:t>
            </a:r>
          </a:p>
          <a:p>
            <a:pPr marL="0" indent="0" eaLnBrk="0" hangingPunct="0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Go to:</a:t>
            </a:r>
          </a:p>
          <a:p>
            <a:pPr marL="457200" lvl="1" indent="0" eaLnBrk="0" hangingPunct="0"/>
            <a:endParaRPr lang="en-US" sz="1200" dirty="0">
              <a:latin typeface="Calibri" panose="020F0502020204030204" pitchFamily="34" charset="0"/>
            </a:endParaRP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https://careers.gmu.edu/handshake</a:t>
            </a:r>
          </a:p>
          <a:p>
            <a:pPr lvl="1" eaLnBrk="0" hangingPunct="0"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Sign in using your GMU credentials</a:t>
            </a:r>
          </a:p>
          <a:p>
            <a:pPr lvl="1" eaLnBrk="0" hangingPunct="0"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Search the job listings</a:t>
            </a:r>
          </a:p>
          <a:p>
            <a:pPr marL="0" indent="0" eaLnBrk="0" hangingPunct="0"/>
            <a:endParaRPr lang="en-US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hangingPunct="0"/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Other Resources (non-degree and degree seeking)</a:t>
            </a:r>
          </a:p>
          <a:p>
            <a:pPr eaLnBrk="0" hangingPunct="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https://jobs.gmu.edu/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hangingPunct="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https://careers.gmu.edu/</a:t>
            </a:r>
          </a:p>
          <a:p>
            <a:pPr marL="0" indent="0" eaLnBrk="0" hangingPunct="0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Please note that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J-1 students are not eligible for positions marked as “Federal Work Study”</a:t>
            </a:r>
          </a:p>
          <a:p>
            <a:pPr eaLnBrk="0" hangingPunct="0">
              <a:buFont typeface="Arial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561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2B2BE17-38D7-4101-BF7A-4B80C27526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3400"/>
          </a:xfrm>
        </p:spPr>
        <p:txBody>
          <a:bodyPr/>
          <a:lstStyle/>
          <a:p>
            <a:r>
              <a:rPr lang="en-US" sz="3600" dirty="0"/>
              <a:t>JOB LISTINGS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2C31D-C684-4212-B0CE-AABC2A0C73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Non-Degree Students  (GEO exchange students and others) are not able to access </a:t>
            </a:r>
            <a:r>
              <a:rPr lang="en-US" dirty="0" err="1">
                <a:solidFill>
                  <a:srgbClr val="000000"/>
                </a:solidFill>
              </a:rPr>
              <a:t>HandShake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Instead, you will need to sign up for the On-Campus Jobs Listserv. Here is how:</a:t>
            </a:r>
          </a:p>
          <a:p>
            <a:r>
              <a:rPr lang="en-US" dirty="0">
                <a:solidFill>
                  <a:srgbClr val="000000"/>
                </a:solidFill>
              </a:rPr>
              <a:t>1.            Email Nora Gerrity from your Mason email.(ngerrity@gmu.edu) </a:t>
            </a:r>
          </a:p>
          <a:p>
            <a:r>
              <a:rPr lang="en-US" dirty="0">
                <a:solidFill>
                  <a:srgbClr val="000000"/>
                </a:solidFill>
              </a:rPr>
              <a:t>2.            Subject Line: “J-1 On-Campus Jobs Listserv”.</a:t>
            </a:r>
          </a:p>
          <a:p>
            <a:r>
              <a:rPr lang="en-US" dirty="0">
                <a:solidFill>
                  <a:srgbClr val="000000"/>
                </a:solidFill>
              </a:rPr>
              <a:t>3.            Career Services sends out a list/publication of on-campus jobs weekly.</a:t>
            </a:r>
          </a:p>
          <a:p>
            <a:r>
              <a:rPr lang="en-US" dirty="0">
                <a:solidFill>
                  <a:srgbClr val="000000"/>
                </a:solidFill>
              </a:rPr>
              <a:t>4.            Students may follow the instructions on the job description to apply. In the 	event the job description asks the student to apply using </a:t>
            </a:r>
            <a:r>
              <a:rPr lang="en-US" dirty="0" err="1">
                <a:solidFill>
                  <a:srgbClr val="000000"/>
                </a:solidFill>
              </a:rPr>
              <a:t>HandShake</a:t>
            </a:r>
            <a:r>
              <a:rPr lang="en-US" dirty="0">
                <a:solidFill>
                  <a:srgbClr val="000000"/>
                </a:solidFill>
              </a:rPr>
              <a:t>, the 	student is responsible for reaching out to the office directly to apply.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Please note that some on-campus vendors like Panera Bread, Chipotle and others have students apply to their own websites. More information is at: </a:t>
            </a:r>
          </a:p>
          <a:p>
            <a:r>
              <a:rPr lang="en-US" dirty="0">
                <a:hlinkClick r:id="rId2"/>
              </a:rPr>
              <a:t>https://careers.gmu.edu/students/find-job-or-internship/campus-jobs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5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100" dirty="0">
                <a:latin typeface="+mj-lt"/>
              </a:rPr>
              <a:t>permission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hangingPunct="0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Congratulations! You found an on-campus job.  Before you can start working, you must request permission in writing from OIPS and complete other paper work:</a:t>
            </a: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914400" lvl="1" indent="-457200" eaLnBrk="0" hangingPunct="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Go to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oips.gmu.edu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914400" lvl="1" indent="-457200" eaLnBrk="0" hangingPunct="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Download the On-Campus Employment Certification Form </a:t>
            </a:r>
          </a:p>
          <a:p>
            <a:pPr marL="914400" lvl="1" indent="-457200" eaLnBrk="0" hangingPunct="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Complete the student section</a:t>
            </a:r>
          </a:p>
          <a:p>
            <a:pPr marL="914400" lvl="1" indent="-457200" eaLnBrk="0" hangingPunct="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Ask your employer to complete the employer section</a:t>
            </a:r>
          </a:p>
          <a:p>
            <a:pPr marL="914400" lvl="1" indent="-457200" eaLnBrk="0" hangingPunct="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Visit OIPS to request permission to work</a:t>
            </a: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Don’t forget to bring your job offer letter and the On-Campus Employment Certification Form when you visit OIPS!</a:t>
            </a: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20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3400" y="457200"/>
            <a:ext cx="8077200" cy="4572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100" dirty="0">
                <a:latin typeface="+mj-lt"/>
              </a:rPr>
              <a:t>permission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066800"/>
            <a:ext cx="8153400" cy="13716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hangingPunct="0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This is what the On-Campus Employment Certification Form looks like:</a:t>
            </a: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dirty="0"/>
          </a:p>
        </p:txBody>
      </p:sp>
      <p:pic>
        <p:nvPicPr>
          <p:cNvPr id="3" name="Picture 2" descr="Screen Shot 2016-05-24 at 2.27.25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438400"/>
            <a:ext cx="2743200" cy="3533817"/>
          </a:xfrm>
          <a:prstGeom prst="rect">
            <a:avLst/>
          </a:prstGeom>
          <a:ln>
            <a:solidFill>
              <a:srgbClr val="000000">
                <a:alpha val="93000"/>
              </a:srgbClr>
            </a:solidFill>
          </a:ln>
        </p:spPr>
      </p:pic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09600" y="2514600"/>
            <a:ext cx="411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0" hangingPunct="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form is available on the OIPS website (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oips.gmu.edu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eaLnBrk="0" hangingPunct="0">
              <a:buFont typeface="Arial"/>
              <a:buChar char="•"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hangingPunct="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If you have any questions about the form, visit OIPS during regular office hours or send an email to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oips@gmu.edu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eaLnBrk="0" hangingPunct="0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777811"/>
      </p:ext>
    </p:extLst>
  </p:cSld>
  <p:clrMapOvr>
    <a:masterClrMapping/>
  </p:clrMapOvr>
</p:sld>
</file>

<file path=ppt/theme/theme1.xml><?xml version="1.0" encoding="utf-8"?>
<a:theme xmlns:a="http://schemas.openxmlformats.org/drawingml/2006/main" name="MasonBrand.pxtx">
  <a:themeElements>
    <a:clrScheme name="Custom 6">
      <a:dk1>
        <a:srgbClr val="116020"/>
      </a:dk1>
      <a:lt1>
        <a:sysClr val="window" lastClr="FFFFFF"/>
      </a:lt1>
      <a:dk2>
        <a:srgbClr val="1E6E86"/>
      </a:dk2>
      <a:lt2>
        <a:srgbClr val="C5D1D7"/>
      </a:lt2>
      <a:accent1>
        <a:srgbClr val="990B01"/>
      </a:accent1>
      <a:accent2>
        <a:srgbClr val="DFBD17"/>
      </a:accent2>
      <a:accent3>
        <a:srgbClr val="99611F"/>
      </a:accent3>
      <a:accent4>
        <a:srgbClr val="8C7B70"/>
      </a:accent4>
      <a:accent5>
        <a:srgbClr val="719920"/>
      </a:accent5>
      <a:accent6>
        <a:srgbClr val="EE6D17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817</Words>
  <Application>Microsoft Office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MasonBrand.pxtx</vt:lpstr>
      <vt:lpstr>On-Campus Employment For J-1 Students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2010-04-19T20:44:32Z</dcterms:created>
  <dcterms:modified xsi:type="dcterms:W3CDTF">2019-10-10T18:16:55Z</dcterms:modified>
</cp:coreProperties>
</file>